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57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793E-11BF-4683-A8C1-C94889E7D941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601V9sd_8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8XR4APXalrY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commons.wikimedia.org/wiki/File:Michiel_Jansz_van_Mierevelt_-_Johan_van_Oldenbarnevelt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hyperlink" Target="http://commons.wikimedia.org/wiki/File:Johan_de_Witt_(1625-1675),_Grand_Pensionary_of_Holland,_by_Studio_of_Adriaen_Hanneman.jpg" TargetMode="External"/><Relationship Id="rId4" Type="http://schemas.openxmlformats.org/officeDocument/2006/relationships/hyperlink" Target="https://www.youtube.com/watch?v=j21t1i_SiKI" TargetMode="External"/><Relationship Id="rId9" Type="http://schemas.openxmlformats.org/officeDocument/2006/relationships/hyperlink" Target="https://www.youtube.com/watch?v=Omnk4X3yKh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ommons.wikimedia.org/wiki/File:Michiel_Jansz_van_Mierevelt_-_Maurits_prins_van_Oranje-edit_1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hyperlink" Target="http://commons.wikimedia.org/wiki/File:Workshop_of_Gerard_van_Honthorst_001.jpg" TargetMode="External"/><Relationship Id="rId4" Type="http://schemas.openxmlformats.org/officeDocument/2006/relationships/hyperlink" Target="http://www.google.nl/url?sa=i&amp;rct=j&amp;q=&amp;esrc=s&amp;source=images&amp;cd=&amp;cad=rja&amp;uact=8&amp;ved=0CAcQjRw&amp;url=http://resources.huygens.knaw.nl/Nieuws/Actueel/archieven_willemii&amp;ei=W0ERVar9INLpaPyXgpgG&amp;psig=AFQjCNESBhnIUKrIuTIlwno9cr-ia0Q5Ow&amp;ust=142728059730188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nl-NL" dirty="0" smtClean="0"/>
              <a:t>Paragraaf </a:t>
            </a:r>
            <a:r>
              <a:rPr lang="nl-NL" dirty="0" smtClean="0"/>
              <a:t>4.2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Een bijzondere bestuursvorm</a:t>
            </a:r>
          </a:p>
        </p:txBody>
      </p:sp>
      <p:sp>
        <p:nvSpPr>
          <p:cNvPr id="4" name="Rechthoek 3"/>
          <p:cNvSpPr/>
          <p:nvPr/>
        </p:nvSpPr>
        <p:spPr>
          <a:xfrm>
            <a:off x="251520" y="6021288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hlinkClick r:id="rId2"/>
              </a:rPr>
              <a:t>https://www.youtube.com/watch?v=N601V9sd_88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lf 38"/>
          <p:cNvSpPr/>
          <p:nvPr/>
        </p:nvSpPr>
        <p:spPr>
          <a:xfrm rot="20688728">
            <a:off x="92112" y="452194"/>
            <a:ext cx="1584176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Zeven staatjes</a:t>
            </a:r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Samenvattend: </a:t>
            </a:r>
            <a:endParaRPr lang="nl-NL" b="1" dirty="0"/>
          </a:p>
        </p:txBody>
      </p:sp>
      <p:sp>
        <p:nvSpPr>
          <p:cNvPr id="14" name="Rechthoek 13"/>
          <p:cNvSpPr/>
          <p:nvPr/>
        </p:nvSpPr>
        <p:spPr>
          <a:xfrm>
            <a:off x="539552" y="5589240"/>
            <a:ext cx="2664296" cy="7920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Graafschappen</a:t>
            </a:r>
          </a:p>
          <a:p>
            <a:pPr algn="ctr"/>
            <a:r>
              <a:rPr lang="nl-NL" sz="1400" dirty="0" smtClean="0"/>
              <a:t>Adel op het platteland</a:t>
            </a:r>
            <a:endParaRPr lang="nl-NL" sz="1400" dirty="0"/>
          </a:p>
        </p:txBody>
      </p:sp>
      <p:sp>
        <p:nvSpPr>
          <p:cNvPr id="15" name="Rechthoek 14"/>
          <p:cNvSpPr/>
          <p:nvPr/>
        </p:nvSpPr>
        <p:spPr>
          <a:xfrm>
            <a:off x="4932040" y="5589240"/>
            <a:ext cx="3096344" cy="9361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Vroedschappen</a:t>
            </a:r>
          </a:p>
          <a:p>
            <a:pPr algn="ctr"/>
            <a:r>
              <a:rPr lang="nl-NL" sz="1400" dirty="0" smtClean="0"/>
              <a:t>± 24 á 36 voor het leven benoemde regenten in de steden (afkomstig uit handelselite)</a:t>
            </a:r>
            <a:endParaRPr lang="nl-NL" sz="1400" dirty="0"/>
          </a:p>
        </p:txBody>
      </p:sp>
      <p:sp>
        <p:nvSpPr>
          <p:cNvPr id="16" name="Rechthoek 15"/>
          <p:cNvSpPr/>
          <p:nvPr/>
        </p:nvSpPr>
        <p:spPr>
          <a:xfrm>
            <a:off x="3275856" y="3717032"/>
            <a:ext cx="1872208" cy="1368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 smtClean="0"/>
          </a:p>
          <a:p>
            <a:pPr algn="ctr"/>
            <a:r>
              <a:rPr lang="nl-NL" dirty="0" smtClean="0"/>
              <a:t>Gewestelijke Staten / provinciale Staten</a:t>
            </a:r>
          </a:p>
          <a:p>
            <a:pPr algn="ctr">
              <a:buFontTx/>
              <a:buChar char="-"/>
            </a:pPr>
            <a:r>
              <a:rPr lang="nl-NL" sz="1400" dirty="0" smtClean="0"/>
              <a:t>Eigen bestuur</a:t>
            </a:r>
          </a:p>
          <a:p>
            <a:pPr algn="ctr">
              <a:buFontTx/>
              <a:buChar char="-"/>
            </a:pPr>
            <a:r>
              <a:rPr lang="nl-NL" sz="1400" dirty="0" smtClean="0"/>
              <a:t>Eigen rechtspraak</a:t>
            </a:r>
          </a:p>
          <a:p>
            <a:pPr algn="ctr"/>
            <a:endParaRPr lang="nl-NL" dirty="0"/>
          </a:p>
        </p:txBody>
      </p:sp>
      <p:sp>
        <p:nvSpPr>
          <p:cNvPr id="17" name="Rechthoek 16"/>
          <p:cNvSpPr/>
          <p:nvPr/>
        </p:nvSpPr>
        <p:spPr>
          <a:xfrm>
            <a:off x="1187624" y="2348880"/>
            <a:ext cx="1872208" cy="15121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Raadpensionaris</a:t>
            </a:r>
          </a:p>
          <a:p>
            <a:pPr>
              <a:buFontTx/>
              <a:buChar char="-"/>
            </a:pPr>
            <a:r>
              <a:rPr lang="nl-NL" sz="1400" dirty="0" smtClean="0"/>
              <a:t>voorzitter van de Staten van Holland (dus belangrijkste)</a:t>
            </a:r>
          </a:p>
          <a:p>
            <a:pPr>
              <a:buFontTx/>
              <a:buChar char="-"/>
            </a:pPr>
            <a:r>
              <a:rPr lang="nl-NL" sz="1400" dirty="0"/>
              <a:t> </a:t>
            </a:r>
            <a:r>
              <a:rPr lang="nl-NL" sz="1400" dirty="0" smtClean="0"/>
              <a:t>Contacten met het buitenland</a:t>
            </a:r>
          </a:p>
          <a:p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3275856" y="1412776"/>
            <a:ext cx="187220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 smtClean="0"/>
          </a:p>
          <a:p>
            <a:pPr algn="ctr"/>
            <a:r>
              <a:rPr lang="nl-NL" dirty="0" smtClean="0"/>
              <a:t>Staten Generaal</a:t>
            </a:r>
          </a:p>
          <a:p>
            <a:pPr algn="ctr">
              <a:buFontTx/>
              <a:buChar char="-"/>
            </a:pPr>
            <a:r>
              <a:rPr lang="nl-NL" sz="1400" dirty="0" smtClean="0"/>
              <a:t>Defensie</a:t>
            </a:r>
          </a:p>
          <a:p>
            <a:pPr algn="ctr">
              <a:buFontTx/>
              <a:buChar char="-"/>
            </a:pPr>
            <a:r>
              <a:rPr lang="nl-NL" sz="1400" dirty="0" smtClean="0"/>
              <a:t>Buitenlands beleid</a:t>
            </a:r>
          </a:p>
          <a:p>
            <a:pPr algn="ctr">
              <a:buFontTx/>
              <a:buChar char="-"/>
            </a:pPr>
            <a:r>
              <a:rPr lang="nl-NL" sz="1400" dirty="0" smtClean="0"/>
              <a:t>Bestuur van de generaliteitslanden</a:t>
            </a:r>
          </a:p>
          <a:p>
            <a:pPr algn="ctr">
              <a:buFontTx/>
              <a:buChar char="-"/>
            </a:pPr>
            <a:endParaRPr lang="nl-NL" sz="1400" dirty="0"/>
          </a:p>
        </p:txBody>
      </p:sp>
      <p:sp>
        <p:nvSpPr>
          <p:cNvPr id="19" name="Rechthoek 18"/>
          <p:cNvSpPr/>
          <p:nvPr/>
        </p:nvSpPr>
        <p:spPr>
          <a:xfrm>
            <a:off x="5508104" y="1700808"/>
            <a:ext cx="1872208" cy="21602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 smtClean="0"/>
          </a:p>
          <a:p>
            <a:r>
              <a:rPr lang="nl-NL" dirty="0" smtClean="0"/>
              <a:t>Stadhouder  </a:t>
            </a:r>
          </a:p>
          <a:p>
            <a:r>
              <a:rPr lang="nl-NL" sz="1400" dirty="0" smtClean="0"/>
              <a:t>- Opperbevelhebber van leger en vloot (alleen Holland, v Oranje)</a:t>
            </a:r>
          </a:p>
          <a:p>
            <a:pPr>
              <a:buFontTx/>
              <a:buChar char="-"/>
            </a:pPr>
            <a:r>
              <a:rPr lang="nl-NL" sz="1400" dirty="0" smtClean="0"/>
              <a:t>Toezicht op rechtspraak</a:t>
            </a:r>
          </a:p>
          <a:p>
            <a:pPr>
              <a:buFontTx/>
              <a:buChar char="-"/>
            </a:pPr>
            <a:r>
              <a:rPr lang="nl-NL" sz="1400" dirty="0"/>
              <a:t> </a:t>
            </a:r>
            <a:r>
              <a:rPr lang="nl-NL" sz="1400" dirty="0" smtClean="0"/>
              <a:t>gratie verlenen aan veroordeelden</a:t>
            </a:r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24" name="Gebogen PIJL-OMHOOG 23"/>
          <p:cNvSpPr/>
          <p:nvPr/>
        </p:nvSpPr>
        <p:spPr>
          <a:xfrm>
            <a:off x="3203848" y="5085184"/>
            <a:ext cx="850392" cy="731520"/>
          </a:xfrm>
          <a:prstGeom prst="bentUp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Gebogen PIJL-OMHOOG 25"/>
          <p:cNvSpPr/>
          <p:nvPr/>
        </p:nvSpPr>
        <p:spPr>
          <a:xfrm flipH="1">
            <a:off x="4211960" y="5085184"/>
            <a:ext cx="720080" cy="73152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3491880" y="5301208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 smtClean="0">
                <a:solidFill>
                  <a:srgbClr val="FF0000"/>
                </a:solidFill>
              </a:rPr>
              <a:t>Sturen vertegenwoordigers en betalen belasting aan…</a:t>
            </a:r>
            <a:endParaRPr lang="nl-NL" sz="1100" b="1" dirty="0">
              <a:solidFill>
                <a:srgbClr val="FF0000"/>
              </a:solidFill>
            </a:endParaRPr>
          </a:p>
        </p:txBody>
      </p:sp>
      <p:sp>
        <p:nvSpPr>
          <p:cNvPr id="28" name="Gebogen PIJL-OMHOOG 27"/>
          <p:cNvSpPr/>
          <p:nvPr/>
        </p:nvSpPr>
        <p:spPr>
          <a:xfrm flipH="1">
            <a:off x="2555776" y="3789040"/>
            <a:ext cx="720080" cy="73152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Gebogen PIJL-OMHOOG 28"/>
          <p:cNvSpPr/>
          <p:nvPr/>
        </p:nvSpPr>
        <p:spPr>
          <a:xfrm>
            <a:off x="5148064" y="3861048"/>
            <a:ext cx="850392" cy="731520"/>
          </a:xfrm>
          <a:prstGeom prst="bent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1763688" y="4149080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rgbClr val="FF0000"/>
                </a:solidFill>
              </a:rPr>
              <a:t>benoemt</a:t>
            </a:r>
            <a:endParaRPr lang="nl-NL" sz="1100" dirty="0">
              <a:solidFill>
                <a:srgbClr val="FF0000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5868144" y="4077072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rgbClr val="FF0000"/>
                </a:solidFill>
              </a:rPr>
              <a:t>benoemt</a:t>
            </a:r>
            <a:endParaRPr lang="nl-NL" sz="1100" dirty="0">
              <a:solidFill>
                <a:srgbClr val="FF0000"/>
              </a:solidFill>
            </a:endParaRPr>
          </a:p>
        </p:txBody>
      </p:sp>
      <p:sp>
        <p:nvSpPr>
          <p:cNvPr id="32" name="Gebogen PIJL-OMHOOG 31"/>
          <p:cNvSpPr/>
          <p:nvPr/>
        </p:nvSpPr>
        <p:spPr>
          <a:xfrm rot="5400000" flipH="1">
            <a:off x="2666648" y="1733952"/>
            <a:ext cx="509776" cy="73152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PIJL-OMHOOG 32"/>
          <p:cNvSpPr/>
          <p:nvPr/>
        </p:nvSpPr>
        <p:spPr>
          <a:xfrm>
            <a:off x="3995936" y="2780928"/>
            <a:ext cx="288032" cy="108012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3563888" y="2996952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 smtClean="0">
                <a:solidFill>
                  <a:srgbClr val="FF0000"/>
                </a:solidFill>
              </a:rPr>
              <a:t>Sturen vertegenwoordigers en betalen belasting aan…</a:t>
            </a:r>
            <a:endParaRPr lang="nl-NL" sz="1100" b="1" dirty="0">
              <a:solidFill>
                <a:srgbClr val="FF0000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691680" y="1556792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rgbClr val="FF0000"/>
                </a:solidFill>
              </a:rPr>
              <a:t>Geeft advies aan…</a:t>
            </a:r>
            <a:endParaRPr lang="nl-NL" sz="1100" dirty="0">
              <a:solidFill>
                <a:srgbClr val="FF0000"/>
              </a:solidFill>
            </a:endParaRPr>
          </a:p>
        </p:txBody>
      </p:sp>
      <p:sp>
        <p:nvSpPr>
          <p:cNvPr id="36" name="PIJL-OMLAAG 35"/>
          <p:cNvSpPr/>
          <p:nvPr/>
        </p:nvSpPr>
        <p:spPr>
          <a:xfrm>
            <a:off x="7164288" y="3861048"/>
            <a:ext cx="288032" cy="172819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7380312" y="4437112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rgbClr val="FF0000"/>
                </a:solidFill>
              </a:rPr>
              <a:t>Laatste woord in benoeming leden</a:t>
            </a:r>
            <a:endParaRPr lang="nl-NL" sz="1100" dirty="0">
              <a:solidFill>
                <a:srgbClr val="FF0000"/>
              </a:solidFill>
            </a:endParaRPr>
          </a:p>
        </p:txBody>
      </p:sp>
      <p:sp>
        <p:nvSpPr>
          <p:cNvPr id="38" name="Staande oorkonde 37"/>
          <p:cNvSpPr/>
          <p:nvPr/>
        </p:nvSpPr>
        <p:spPr>
          <a:xfrm>
            <a:off x="539552" y="1484784"/>
            <a:ext cx="7632848" cy="488741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De Nederlandse republiek: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nl-NL" dirty="0" smtClean="0"/>
              <a:t>Had geen centrale regering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nl-NL" dirty="0" smtClean="0"/>
              <a:t> Beslissingen werden genomen na lang overleg en debat (schikken en plooien) in gewesten en in Staten-Generaal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nl-NL" dirty="0" smtClean="0"/>
              <a:t>Naar buiten toe (buitenland) trad de republiek op als ‘eenheid’, intern was het absoluut geen eenheid.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nl-NL" dirty="0" smtClean="0"/>
              <a:t>Nergens in de wereld had de stedelijke burgerij zoveel macht als in de Republiek der zeven Verenigde Nederlanden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nl-NL" dirty="0" smtClean="0"/>
              <a:t>Stadhouder van Oranje was machtigste man v/d Republiek: maar er waren voortdurende spanningen: prinsgezinde (voor Oranje) tegenover staatsgezinde (tegen Oranje) regenten.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4" grpId="0" animBg="1"/>
      <p:bldP spid="26" grpId="0" animBg="1"/>
      <p:bldP spid="27" grpId="0"/>
      <p:bldP spid="28" grpId="0" animBg="1"/>
      <p:bldP spid="29" grpId="0" animBg="1"/>
      <p:bldP spid="30" grpId="0"/>
      <p:bldP spid="31" grpId="0"/>
      <p:bldP spid="32" grpId="0" animBg="1"/>
      <p:bldP spid="33" grpId="0" animBg="1"/>
      <p:bldP spid="34" grpId="0"/>
      <p:bldP spid="35" grpId="0"/>
      <p:bldP spid="36" grpId="0" animBg="1"/>
      <p:bldP spid="37" grpId="0"/>
      <p:bldP spid="38" grpId="0" animBg="1"/>
      <p:bldP spid="3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nl-NL" dirty="0"/>
              <a:t>Kenmerkend aspect =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De </a:t>
            </a:r>
            <a:r>
              <a:rPr lang="nl-NL" b="1" u="sng" dirty="0"/>
              <a:t>bijzondere plaats in staatkundig opzicht </a:t>
            </a:r>
            <a:r>
              <a:rPr lang="nl-NL" dirty="0"/>
              <a:t>en de bloei in economisch en cultureel opzicht van de </a:t>
            </a:r>
            <a:r>
              <a:rPr lang="nl-NL" i="1" dirty="0"/>
              <a:t>Nederlandse Republiek</a:t>
            </a:r>
          </a:p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179512" y="291197"/>
            <a:ext cx="1512168" cy="8689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16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eeuw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4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nl-NL" sz="3600" dirty="0" smtClean="0"/>
              <a:t>De </a:t>
            </a:r>
            <a:r>
              <a:rPr lang="nl-NL" sz="3600" dirty="0" smtClean="0">
                <a:solidFill>
                  <a:srgbClr val="FF0000"/>
                </a:solidFill>
              </a:rPr>
              <a:t>bijzondere bestuursvorm </a:t>
            </a:r>
            <a:r>
              <a:rPr lang="nl-NL" sz="3600" dirty="0" smtClean="0"/>
              <a:t>van de Republiek der 7 Verenigde Nederlanden</a:t>
            </a:r>
            <a:endParaRPr lang="nl-NL" sz="36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3744416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sz="2000" dirty="0" smtClean="0"/>
              <a:t>Waar? </a:t>
            </a:r>
          </a:p>
          <a:p>
            <a:pPr>
              <a:buNone/>
            </a:pPr>
            <a:r>
              <a:rPr lang="nl-NL" sz="2000" dirty="0" smtClean="0"/>
              <a:t>	</a:t>
            </a:r>
            <a:r>
              <a:rPr lang="nl-NL" sz="2000" i="1" dirty="0" smtClean="0"/>
              <a:t>De 7 Nederlandse gewesten</a:t>
            </a:r>
          </a:p>
          <a:p>
            <a:pPr>
              <a:buNone/>
            </a:pPr>
            <a:r>
              <a:rPr lang="nl-NL" sz="2000" i="1" dirty="0" smtClean="0"/>
              <a:t> 	/ provinciën.</a:t>
            </a:r>
          </a:p>
          <a:p>
            <a:pPr>
              <a:buNone/>
            </a:pPr>
            <a:r>
              <a:rPr lang="nl-NL" sz="2000" dirty="0" smtClean="0"/>
              <a:t>Waarom? </a:t>
            </a:r>
          </a:p>
          <a:p>
            <a:pPr>
              <a:buNone/>
            </a:pPr>
            <a:r>
              <a:rPr lang="nl-NL" sz="2000" dirty="0" smtClean="0"/>
              <a:t>	</a:t>
            </a:r>
            <a:r>
              <a:rPr lang="nl-NL" sz="2000" i="1" dirty="0" smtClean="0"/>
              <a:t>Met </a:t>
            </a:r>
            <a:r>
              <a:rPr lang="nl-NL" sz="2000" b="1" i="1" dirty="0" smtClean="0">
                <a:solidFill>
                  <a:srgbClr val="FF0000"/>
                </a:solidFill>
              </a:rPr>
              <a:t>Plakkaat van </a:t>
            </a:r>
            <a:r>
              <a:rPr lang="nl-NL" sz="2000" b="1" i="1" dirty="0" err="1" smtClean="0">
                <a:solidFill>
                  <a:srgbClr val="FF0000"/>
                </a:solidFill>
              </a:rPr>
              <a:t>Verlatinghe</a:t>
            </a:r>
            <a:r>
              <a:rPr lang="nl-NL" sz="2000" b="1" i="1" dirty="0" smtClean="0">
                <a:solidFill>
                  <a:srgbClr val="FF0000"/>
                </a:solidFill>
              </a:rPr>
              <a:t> </a:t>
            </a:r>
            <a:r>
              <a:rPr lang="nl-NL" sz="2000" i="1" dirty="0" smtClean="0"/>
              <a:t>(1581)hebben de 7 gewesten (</a:t>
            </a:r>
            <a:r>
              <a:rPr lang="nl-NL" sz="2000" b="1" i="1" dirty="0" smtClean="0">
                <a:solidFill>
                  <a:srgbClr val="FF0000"/>
                </a:solidFill>
              </a:rPr>
              <a:t>Unie van Utrecht</a:t>
            </a:r>
            <a:r>
              <a:rPr lang="nl-NL" sz="2000" i="1" dirty="0" smtClean="0"/>
              <a:t>) </a:t>
            </a:r>
            <a:r>
              <a:rPr lang="nl-NL" sz="2000" i="1" dirty="0" err="1" smtClean="0"/>
              <a:t>Filips</a:t>
            </a:r>
            <a:r>
              <a:rPr lang="nl-NL" sz="2000" i="1" dirty="0" smtClean="0"/>
              <a:t> II afgezworen als koning. In 1588 gingen ze verder als land zonder koning = </a:t>
            </a:r>
            <a:r>
              <a:rPr lang="nl-NL" sz="2000" b="1" i="1" dirty="0" smtClean="0">
                <a:solidFill>
                  <a:srgbClr val="FF0000"/>
                </a:solidFill>
              </a:rPr>
              <a:t>Republiek</a:t>
            </a:r>
          </a:p>
          <a:p>
            <a:pPr>
              <a:buNone/>
            </a:pPr>
            <a:r>
              <a:rPr lang="nl-NL" sz="2000" dirty="0" smtClean="0"/>
              <a:t>Hoe? </a:t>
            </a:r>
          </a:p>
          <a:p>
            <a:pPr>
              <a:buNone/>
            </a:pPr>
            <a:r>
              <a:rPr lang="nl-NL" sz="2000" dirty="0" smtClean="0"/>
              <a:t>	</a:t>
            </a:r>
            <a:r>
              <a:rPr lang="nl-NL" sz="2000" i="1" dirty="0" smtClean="0"/>
              <a:t>Samenwerkingsverband van 7 losse gewesten / provinciën. Ieder gewest had z’n eigen bestuur (</a:t>
            </a:r>
            <a:r>
              <a:rPr lang="nl-NL" sz="2000" b="1" i="1" dirty="0" smtClean="0">
                <a:solidFill>
                  <a:srgbClr val="FF0000"/>
                </a:solidFill>
              </a:rPr>
              <a:t>gewestelijke staten</a:t>
            </a:r>
            <a:r>
              <a:rPr lang="nl-NL" sz="2000" i="1" dirty="0" smtClean="0"/>
              <a:t>) en voor sommige zaken komen ze samen in de </a:t>
            </a:r>
            <a:r>
              <a:rPr lang="nl-NL" sz="2000" b="1" i="1" dirty="0" smtClean="0">
                <a:solidFill>
                  <a:srgbClr val="FF0000"/>
                </a:solidFill>
              </a:rPr>
              <a:t>Staten-Generaal:</a:t>
            </a:r>
          </a:p>
          <a:p>
            <a:pPr>
              <a:buNone/>
            </a:pPr>
            <a:r>
              <a:rPr lang="nl-NL" sz="2000" i="1" dirty="0" smtClean="0"/>
              <a:t>	- buitenlandse politiek</a:t>
            </a:r>
          </a:p>
          <a:p>
            <a:pPr>
              <a:buNone/>
            </a:pPr>
            <a:r>
              <a:rPr lang="nl-NL" sz="2000" i="1" dirty="0" smtClean="0"/>
              <a:t>	- de defensie</a:t>
            </a:r>
          </a:p>
          <a:p>
            <a:pPr>
              <a:buNone/>
            </a:pPr>
            <a:r>
              <a:rPr lang="nl-NL" sz="2000" i="1" dirty="0" smtClean="0"/>
              <a:t>	- bepaalde belastingen</a:t>
            </a:r>
          </a:p>
          <a:p>
            <a:pPr>
              <a:buNone/>
            </a:pPr>
            <a:r>
              <a:rPr lang="nl-NL" sz="2000" i="1" dirty="0" smtClean="0"/>
              <a:t>	- geschillen tussen gewesten onderling</a:t>
            </a:r>
          </a:p>
          <a:p>
            <a:pPr>
              <a:buNone/>
            </a:pPr>
            <a:r>
              <a:rPr lang="nl-NL" sz="2000" i="1" dirty="0" smtClean="0"/>
              <a:t>	- bestuur generaliteitslanden</a:t>
            </a:r>
            <a:endParaRPr lang="nl-NL" sz="2000" i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nl-NL"/>
          </a:p>
        </p:txBody>
      </p:sp>
      <p:pic>
        <p:nvPicPr>
          <p:cNvPr id="1026" name="Picture 2" descr="Republiek der Zeven Verenigde Nederlande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412776"/>
            <a:ext cx="4646592" cy="5255981"/>
          </a:xfrm>
          <a:prstGeom prst="rect">
            <a:avLst/>
          </a:prstGeom>
          <a:noFill/>
        </p:spPr>
      </p:pic>
      <p:sp>
        <p:nvSpPr>
          <p:cNvPr id="7" name="Ovaal 6"/>
          <p:cNvSpPr/>
          <p:nvPr/>
        </p:nvSpPr>
        <p:spPr>
          <a:xfrm>
            <a:off x="4572000" y="4365104"/>
            <a:ext cx="3528392" cy="1656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oelichting met afgeronde rechthoek 7"/>
          <p:cNvSpPr/>
          <p:nvPr/>
        </p:nvSpPr>
        <p:spPr>
          <a:xfrm>
            <a:off x="6372200" y="3573016"/>
            <a:ext cx="2016224" cy="72008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Generaliteitslanden: gebieden verovert op Spaanse koning. </a:t>
            </a:r>
            <a:endParaRPr lang="nl-NL" sz="1000" dirty="0"/>
          </a:p>
        </p:txBody>
      </p:sp>
      <p:sp>
        <p:nvSpPr>
          <p:cNvPr id="9" name="Toelichting met afgeronde rechthoek 8"/>
          <p:cNvSpPr/>
          <p:nvPr/>
        </p:nvSpPr>
        <p:spPr>
          <a:xfrm>
            <a:off x="4067944" y="1484784"/>
            <a:ext cx="1728192" cy="864096"/>
          </a:xfrm>
          <a:prstGeom prst="wedgeRoundRectCallout">
            <a:avLst>
              <a:gd name="adj1" fmla="val 60939"/>
              <a:gd name="adj2" fmla="val 347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De soevereiniteit  (hoogste macht) ligt bij de 7 gewestelijke staten</a:t>
            </a:r>
            <a:endParaRPr lang="nl-NL" sz="1000" dirty="0"/>
          </a:p>
        </p:txBody>
      </p:sp>
      <p:sp>
        <p:nvSpPr>
          <p:cNvPr id="10" name="Toelichting met afgeronde rechthoek 9"/>
          <p:cNvSpPr/>
          <p:nvPr/>
        </p:nvSpPr>
        <p:spPr>
          <a:xfrm>
            <a:off x="3779912" y="2492896"/>
            <a:ext cx="1728192" cy="936104"/>
          </a:xfrm>
          <a:prstGeom prst="wedgeRoundRectCallout">
            <a:avLst>
              <a:gd name="adj1" fmla="val 42233"/>
              <a:gd name="adj2" fmla="val 850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dirty="0" smtClean="0"/>
              <a:t>Voor sommige gemeenschappelijke zaken komen vertegenwoordigers van gewesten samen in de Staten-Generaal in Den Haag</a:t>
            </a:r>
            <a:endParaRPr lang="nl-NL" sz="1000" dirty="0"/>
          </a:p>
        </p:txBody>
      </p:sp>
      <p:sp>
        <p:nvSpPr>
          <p:cNvPr id="11" name="Toelichting met afgeronde rechthoek 10"/>
          <p:cNvSpPr/>
          <p:nvPr/>
        </p:nvSpPr>
        <p:spPr>
          <a:xfrm>
            <a:off x="6732240" y="1700808"/>
            <a:ext cx="1512168" cy="864096"/>
          </a:xfrm>
          <a:prstGeom prst="wedgeRoundRectCallout">
            <a:avLst>
              <a:gd name="adj1" fmla="val -73384"/>
              <a:gd name="adj2" fmla="val 952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Holland was het rijkste, betaalde de meeste belasting  en was dus het machtigste gewest</a:t>
            </a:r>
            <a:endParaRPr lang="nl-NL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0"/>
            <a:ext cx="5104259" cy="6938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oelichting met afgeronde rechthoek 5"/>
          <p:cNvSpPr/>
          <p:nvPr/>
        </p:nvSpPr>
        <p:spPr>
          <a:xfrm>
            <a:off x="251520" y="260648"/>
            <a:ext cx="1800200" cy="1296144"/>
          </a:xfrm>
          <a:prstGeom prst="wedgeRoundRectCallout">
            <a:avLst>
              <a:gd name="adj1" fmla="val 71685"/>
              <a:gd name="adj2" fmla="val -416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Zo werkte het bestuur van de Republiek</a:t>
            </a:r>
            <a:endParaRPr lang="nl-NL" dirty="0"/>
          </a:p>
        </p:txBody>
      </p:sp>
      <p:sp>
        <p:nvSpPr>
          <p:cNvPr id="7" name="Toelichting met afgeronde rechthoek 6"/>
          <p:cNvSpPr/>
          <p:nvPr/>
        </p:nvSpPr>
        <p:spPr>
          <a:xfrm>
            <a:off x="323528" y="2204864"/>
            <a:ext cx="2016224" cy="3384376"/>
          </a:xfrm>
          <a:prstGeom prst="wedgeRoundRectCallout">
            <a:avLst>
              <a:gd name="adj1" fmla="val 86249"/>
              <a:gd name="adj2" fmla="val -13030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 smtClean="0">
                <a:solidFill>
                  <a:schemeClr val="tx1"/>
                </a:solidFill>
              </a:rPr>
              <a:t>In het bestuur zaten mensen van </a:t>
            </a:r>
            <a:r>
              <a:rPr lang="nl-NL" sz="1600" dirty="0" smtClean="0">
                <a:solidFill>
                  <a:srgbClr val="FF0000"/>
                </a:solidFill>
              </a:rPr>
              <a:t>adel </a:t>
            </a:r>
            <a:r>
              <a:rPr lang="nl-NL" sz="1600" dirty="0" smtClean="0">
                <a:solidFill>
                  <a:schemeClr val="tx1"/>
                </a:solidFill>
              </a:rPr>
              <a:t>(vooral in de Oostelijke gewesten) </a:t>
            </a:r>
          </a:p>
          <a:p>
            <a:r>
              <a:rPr lang="nl-NL" sz="1600" dirty="0" smtClean="0">
                <a:solidFill>
                  <a:schemeClr val="tx1"/>
                </a:solidFill>
              </a:rPr>
              <a:t>+</a:t>
            </a:r>
          </a:p>
          <a:p>
            <a:r>
              <a:rPr lang="nl-NL" sz="1600" dirty="0" smtClean="0">
                <a:solidFill>
                  <a:srgbClr val="FF0000"/>
                </a:solidFill>
              </a:rPr>
              <a:t>Rijke burgers </a:t>
            </a:r>
            <a:r>
              <a:rPr lang="nl-NL" sz="1600" dirty="0" smtClean="0">
                <a:solidFill>
                  <a:schemeClr val="tx1"/>
                </a:solidFill>
              </a:rPr>
              <a:t>(zoals kooplieden) (vooral in de Westelijke gewesten). Deze bestuurders noemen we </a:t>
            </a:r>
            <a:r>
              <a:rPr lang="nl-NL" sz="1600" b="1" dirty="0" smtClean="0">
                <a:solidFill>
                  <a:srgbClr val="FF0000"/>
                </a:solidFill>
              </a:rPr>
              <a:t>REGENTEN</a:t>
            </a:r>
            <a:endParaRPr lang="nl-NL" sz="1600" b="1" dirty="0">
              <a:solidFill>
                <a:srgbClr val="FF0000"/>
              </a:solidFill>
            </a:endParaRP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7127776" y="3212976"/>
            <a:ext cx="2016224" cy="3384376"/>
          </a:xfrm>
          <a:prstGeom prst="wedgeRoundRectCallout">
            <a:avLst>
              <a:gd name="adj1" fmla="val -71943"/>
              <a:gd name="adj2" fmla="val -22036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 smtClean="0">
                <a:solidFill>
                  <a:schemeClr val="tx1"/>
                </a:solidFill>
              </a:rPr>
              <a:t>Zo’n bestuur was echt bijzonder in die tijd (16</a:t>
            </a:r>
            <a:r>
              <a:rPr lang="nl-NL" sz="1600" baseline="30000" dirty="0" smtClean="0">
                <a:solidFill>
                  <a:schemeClr val="tx1"/>
                </a:solidFill>
              </a:rPr>
              <a:t>e</a:t>
            </a:r>
            <a:r>
              <a:rPr lang="nl-NL" sz="1600" dirty="0" smtClean="0">
                <a:solidFill>
                  <a:schemeClr val="tx1"/>
                </a:solidFill>
              </a:rPr>
              <a:t> / 17</a:t>
            </a:r>
            <a:r>
              <a:rPr lang="nl-NL" sz="1600" baseline="30000" dirty="0" smtClean="0">
                <a:solidFill>
                  <a:schemeClr val="tx1"/>
                </a:solidFill>
              </a:rPr>
              <a:t>e</a:t>
            </a:r>
            <a:r>
              <a:rPr lang="nl-NL" sz="1600" dirty="0" smtClean="0">
                <a:solidFill>
                  <a:schemeClr val="tx1"/>
                </a:solidFill>
              </a:rPr>
              <a:t> eeuw) want andere Europese landen werden bestuurd door een Monarch (koning of keizer) = </a:t>
            </a:r>
            <a:r>
              <a:rPr lang="nl-NL" sz="1600" b="1" dirty="0" smtClean="0">
                <a:solidFill>
                  <a:schemeClr val="tx1"/>
                </a:solidFill>
              </a:rPr>
              <a:t>monarchie</a:t>
            </a: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7127776" y="0"/>
            <a:ext cx="2016224" cy="2996952"/>
          </a:xfrm>
          <a:prstGeom prst="wedgeRoundRectCallout">
            <a:avLst>
              <a:gd name="adj1" fmla="val -129714"/>
              <a:gd name="adj2" fmla="val 37811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 smtClean="0">
                <a:solidFill>
                  <a:schemeClr val="tx1"/>
                </a:solidFill>
              </a:rPr>
              <a:t>Het bestuur was ingewikkelder dan het lijkt: er waren allerlei netwerken actief (familie, vrienden enz.)</a:t>
            </a:r>
          </a:p>
          <a:p>
            <a:endParaRPr lang="nl-NL" sz="1600" dirty="0" smtClean="0">
              <a:solidFill>
                <a:schemeClr val="tx1"/>
              </a:solidFill>
            </a:endParaRPr>
          </a:p>
          <a:p>
            <a:r>
              <a:rPr lang="nl-NL" sz="1600" dirty="0" smtClean="0">
                <a:solidFill>
                  <a:schemeClr val="tx1"/>
                </a:solidFill>
              </a:rPr>
              <a:t>De twee machtigste functies waren: </a:t>
            </a:r>
            <a:r>
              <a:rPr lang="nl-NL" sz="1600" b="1" dirty="0" smtClean="0">
                <a:solidFill>
                  <a:srgbClr val="FF0000"/>
                </a:solidFill>
              </a:rPr>
              <a:t>stadhouder </a:t>
            </a:r>
            <a:r>
              <a:rPr lang="nl-NL" sz="1600" dirty="0" smtClean="0">
                <a:solidFill>
                  <a:schemeClr val="tx1"/>
                </a:solidFill>
              </a:rPr>
              <a:t>+ </a:t>
            </a:r>
            <a:r>
              <a:rPr lang="nl-NL" sz="1600" b="1" dirty="0" smtClean="0">
                <a:solidFill>
                  <a:srgbClr val="FF0000"/>
                </a:solidFill>
              </a:rPr>
              <a:t>raadpensionaris</a:t>
            </a:r>
            <a:endParaRPr lang="nl-NL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raadpensionaris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	Een juridisch geschoolde ambtenaar. </a:t>
            </a:r>
          </a:p>
          <a:p>
            <a:pPr>
              <a:buFontTx/>
              <a:buChar char="-"/>
            </a:pPr>
            <a:r>
              <a:rPr lang="nl-NL" dirty="0" smtClean="0"/>
              <a:t>Voorzitter Gewestelijke Staten Holland</a:t>
            </a:r>
          </a:p>
          <a:p>
            <a:pPr>
              <a:buFontTx/>
              <a:buChar char="-"/>
            </a:pPr>
            <a:r>
              <a:rPr lang="nl-NL" dirty="0" smtClean="0"/>
              <a:t>Voerde alle correspondentie (o.a. met buitenland)</a:t>
            </a:r>
          </a:p>
          <a:p>
            <a:pPr>
              <a:buFontTx/>
              <a:buChar char="-"/>
            </a:pPr>
            <a:r>
              <a:rPr lang="nl-NL" dirty="0" smtClean="0"/>
              <a:t>Vertegenwoordigde Holland in de Staten-Generaal</a:t>
            </a:r>
          </a:p>
          <a:p>
            <a:pPr>
              <a:buFontTx/>
              <a:buChar char="-"/>
            </a:pPr>
            <a:r>
              <a:rPr lang="nl-NL" dirty="0" smtClean="0"/>
              <a:t>Stelde de belangen van de regentenfamilies van Holland (met name Amsterdam) voorop.</a:t>
            </a:r>
          </a:p>
          <a:p>
            <a:pPr>
              <a:buFontTx/>
              <a:buChar char="-"/>
            </a:pPr>
            <a:r>
              <a:rPr lang="nl-NL" dirty="0" smtClean="0"/>
              <a:t>Vaak in conflict met stadhouders </a:t>
            </a:r>
          </a:p>
          <a:p>
            <a:pPr>
              <a:buFontTx/>
              <a:buChar char="-"/>
            </a:pPr>
            <a:r>
              <a:rPr lang="nl-NL" dirty="0" smtClean="0"/>
              <a:t>Zijn achterban = staatsgezinde)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nl-NL" dirty="0"/>
          </a:p>
        </p:txBody>
      </p:sp>
      <p:pic>
        <p:nvPicPr>
          <p:cNvPr id="17412" name="Picture 4" descr="http://upload.wikimedia.org/wikipedia/commons/thumb/7/7d/Michiel_Jansz_van_Mierevelt_-_Johan_van_Oldenbarnevelt.jpg/250px-Michiel_Jansz_van_Mierevelt_-_Johan_van_Oldenbarnevel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68760"/>
            <a:ext cx="2446466" cy="3121692"/>
          </a:xfrm>
          <a:prstGeom prst="rect">
            <a:avLst/>
          </a:prstGeom>
          <a:noFill/>
        </p:spPr>
      </p:pic>
      <p:sp>
        <p:nvSpPr>
          <p:cNvPr id="11" name="Rechthoek 10"/>
          <p:cNvSpPr/>
          <p:nvPr/>
        </p:nvSpPr>
        <p:spPr>
          <a:xfrm>
            <a:off x="7164288" y="1340768"/>
            <a:ext cx="172819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Raadpensionaris Van </a:t>
            </a:r>
            <a:r>
              <a:rPr lang="nl-NL" sz="1400" dirty="0" err="1" smtClean="0"/>
              <a:t>Oldenbarnevelt</a:t>
            </a:r>
            <a:endParaRPr lang="nl-NL" sz="1400" dirty="0"/>
          </a:p>
        </p:txBody>
      </p:sp>
      <p:sp>
        <p:nvSpPr>
          <p:cNvPr id="12" name="Rechthoek 11"/>
          <p:cNvSpPr/>
          <p:nvPr/>
        </p:nvSpPr>
        <p:spPr>
          <a:xfrm>
            <a:off x="4572000" y="6021288"/>
            <a:ext cx="4572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000" dirty="0" smtClean="0">
                <a:hlinkClick r:id="rId4"/>
              </a:rPr>
              <a:t>https://www.youtube.com/watch?v=j21t1i_SiKI</a:t>
            </a:r>
            <a:endParaRPr lang="nl-NL" sz="1000" dirty="0"/>
          </a:p>
        </p:txBody>
      </p:sp>
      <p:pic>
        <p:nvPicPr>
          <p:cNvPr id="17414" name="Picture 6" descr="Johan de Witt">
            <a:hlinkClick r:id="rId5" tooltip="Johan de Witt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3429000"/>
            <a:ext cx="2084286" cy="2671962"/>
          </a:xfrm>
          <a:prstGeom prst="rect">
            <a:avLst/>
          </a:prstGeom>
          <a:noFill/>
        </p:spPr>
      </p:pic>
      <p:sp>
        <p:nvSpPr>
          <p:cNvPr id="14" name="Rechthoek 13"/>
          <p:cNvSpPr/>
          <p:nvPr/>
        </p:nvSpPr>
        <p:spPr>
          <a:xfrm>
            <a:off x="4716016" y="4293096"/>
            <a:ext cx="172819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Raadpensionaris De Witt</a:t>
            </a:r>
            <a:endParaRPr lang="nl-NL" sz="1400" dirty="0"/>
          </a:p>
        </p:txBody>
      </p:sp>
      <p:pic>
        <p:nvPicPr>
          <p:cNvPr id="17416" name="Picture 8" descr="https://rythoviaan.files.wordpress.com/2012/11/jan_de_baen-_de_lijken_van_de_gebroeders_de_witt.jpg?w=902&amp;h=11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1124744"/>
            <a:ext cx="4424189" cy="5528371"/>
          </a:xfrm>
          <a:prstGeom prst="rect">
            <a:avLst/>
          </a:prstGeom>
          <a:noFill/>
        </p:spPr>
      </p:pic>
      <p:sp>
        <p:nvSpPr>
          <p:cNvPr id="16" name="Rechthoek 15"/>
          <p:cNvSpPr/>
          <p:nvPr/>
        </p:nvSpPr>
        <p:spPr>
          <a:xfrm>
            <a:off x="5220072" y="1916832"/>
            <a:ext cx="309634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Zo is Johan de Witt aan zijn einde gekomen.</a:t>
            </a:r>
          </a:p>
          <a:p>
            <a:pPr algn="ctr"/>
            <a:r>
              <a:rPr lang="nl-NL" dirty="0" smtClean="0"/>
              <a:t>Zoek op: waarom?</a:t>
            </a:r>
          </a:p>
        </p:txBody>
      </p:sp>
      <p:sp>
        <p:nvSpPr>
          <p:cNvPr id="13" name="Rechthoek 12"/>
          <p:cNvSpPr/>
          <p:nvPr/>
        </p:nvSpPr>
        <p:spPr>
          <a:xfrm>
            <a:off x="4572000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8"/>
              </a:rPr>
              <a:t>https://www.youtube.com/watch?v=8XR4APXalrY</a:t>
            </a:r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4283968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9"/>
              </a:rPr>
              <a:t>https://www.youtube.com/watch?v=Omnk4X3yKhw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stadhouder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nl-NL" dirty="0" smtClean="0"/>
              <a:t>Functie is een overblijfsel uit de tijd dat Spaanse vorst nog de baas was </a:t>
            </a:r>
            <a:r>
              <a:rPr lang="nl-NL" sz="2600" i="1" dirty="0" smtClean="0"/>
              <a:t>(toen was de functie: plaatsvervanger van de koning)</a:t>
            </a:r>
            <a:endParaRPr lang="nl-NL" i="1" dirty="0" smtClean="0"/>
          </a:p>
          <a:p>
            <a:pPr>
              <a:buFontTx/>
              <a:buChar char="-"/>
            </a:pPr>
            <a:r>
              <a:rPr lang="nl-NL" dirty="0" smtClean="0"/>
              <a:t>Hij heeft meerdere taken: belangrijkste = </a:t>
            </a:r>
            <a:r>
              <a:rPr lang="nl-NL" b="1" dirty="0" smtClean="0">
                <a:solidFill>
                  <a:srgbClr val="FF0000"/>
                </a:solidFill>
              </a:rPr>
              <a:t>legeraanvoerder van de Republiek</a:t>
            </a:r>
          </a:p>
          <a:p>
            <a:pPr>
              <a:buFontTx/>
              <a:buChar char="-"/>
            </a:pPr>
            <a:r>
              <a:rPr lang="nl-NL" dirty="0" smtClean="0"/>
              <a:t>Heeft een vorstelijke uitstraling (= populair bij het volk)</a:t>
            </a:r>
          </a:p>
          <a:p>
            <a:pPr>
              <a:buFontTx/>
              <a:buChar char="-"/>
            </a:pPr>
            <a:r>
              <a:rPr lang="nl-NL" dirty="0" smtClean="0"/>
              <a:t>Vaak in conflict met raadpensionaris </a:t>
            </a:r>
          </a:p>
          <a:p>
            <a:pPr>
              <a:buFontTx/>
              <a:buChar char="-"/>
            </a:pPr>
            <a:r>
              <a:rPr lang="nl-NL" dirty="0" smtClean="0"/>
              <a:t>Zijn achterban = prinsgezinde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nl-NL"/>
          </a:p>
        </p:txBody>
      </p:sp>
      <p:pic>
        <p:nvPicPr>
          <p:cNvPr id="18434" name="Picture 2" descr="Michiel Jansz van Mierevelt - Maurits prins van Oranje-edit 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84784"/>
            <a:ext cx="2285864" cy="3566292"/>
          </a:xfrm>
          <a:prstGeom prst="rect">
            <a:avLst/>
          </a:prstGeom>
          <a:noFill/>
        </p:spPr>
      </p:pic>
      <p:sp>
        <p:nvSpPr>
          <p:cNvPr id="6" name="Rechthoek 5"/>
          <p:cNvSpPr/>
          <p:nvPr/>
        </p:nvSpPr>
        <p:spPr>
          <a:xfrm>
            <a:off x="6444208" y="1484784"/>
            <a:ext cx="23042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Stadhouder Maurits van Oranje</a:t>
            </a:r>
            <a:endParaRPr lang="nl-NL" dirty="0"/>
          </a:p>
        </p:txBody>
      </p:sp>
      <p:sp>
        <p:nvSpPr>
          <p:cNvPr id="18436" name="AutoShape 4" descr="data:image/jpeg;base64,/9j/4AAQSkZJRgABAQAAAQABAAD/2wCEAAkGBxQTEhQUEhQWFBUXFxoXFxcXFxcUFRwXFxccHBcXFxcYHCggGBwlHBUXITEhJSksLi4uFx8zODMsNygtLiwBCgoKDg0OFxAQFywcHBwsLCwsLCwsLCwsLCwsLCwsLCwsLCwsLCwsLCwsLCwsLCwsNywsKywsLCwsLCwsLCwsLP/AABEIAIABiQMBIgACEQEDEQH/xAAbAAACAwEBAQAAAAAAAAAAAAABAgADBAUGB//EADgQAAIBAgQDBgYBAwIHAAAAAAABAgMRBBIhMQVBUQZhcYGR8CIyobHB0RNS4fGSwgcUFSMzYnL/xAAZAQEBAQEBAQAAAAAAAAAAAAAAAQIDBQT/xAAhEQEBAQEAAgICAwEAAAAAAAAAAQIRAyESMQRBIlFxYf/aAAwDAQACEQMRAD8A8WgksRI+dobChexGACNhRGFQIBrAAFgsAAISwbEEAEgAGsAlwAG4LEAjYjQ7FaA5vEnyOavfv0N2NetjDI6Z+krtcFjdn0bglNWR8+7M08z8z6Rwunax5v5V/k+3wz07uHNcGZKKNVJanx9dzMsi9mVw3LErEn9lbFIjRnoz10Re2dJrrnZxVKBzsbRun5nQkjHX2M9afL+1fD8k7rZnkaysfWO0+Cz02+h8txdK0nF++p9/42+zj5/NnntjbBJiroFM+x856ch5dSmI7loBYmCDsxKbDNhVjep1cKtNdbfbkce518E/l77r02M1KtURso7pkcRKhUFIZIiSABEF+JLCiE1GsSxBQiNgQl9TQewA2JYAEGFAIQWCgBcH1IyIgIoQWIDciJYNigEQGyRIGQsnYdormtGUCAJFNOWnetxK8318wrDin8TMs1qaJRuVVkdIj13Y2h8N7Hv8Ire+7xPmHD+LulBKKZup9sasd46eZ5vl8W9atj7cazmR9SpPoa6T09o8JwXtfTqNJtxfeevw2LzJNarQ+S4ubyu3Zr6bKbHi+hiqV8qu9EcTEdq4U3196k+PfUV66lKz19S6Ml4ngo9vIt6L13Othu1NOa5ev4NfHWfuM+q9BPzMldlEOO0nv6/uw9SqpK8WmuqZz1FnWeqlJP3pY+WdrMF/HNs+pN2PHdtMJdXO/g8nNxjyZ7mvm9XfQMBqiK+R7EfBVtN2f01Sf3F6oCkNLcBaLLJIz09GarfYlIU6vDJXsu+/0/ucmmdDh0rMzVd52EdvAzuo/AmYRha2upCpMfP3jgsyrvJokVfyEuBY5dP2TToKmTUooRLEZAo2AxhQIyIiIkEQjIwsikCw5QpEUlhgkTKhUFjNAYC2FS1uWBUQEZVVloWzMNWWr9+9yLwZ2aKJ4W+t9PUjnYoqVej8jQaa9PqZK8ix1GzPVfLyNRHo+DVU4RVs0m7JaavzPQrhNVr/AMcfDMv1Y8VwvFzpq9P5vitpe2iu/S51OMU69OFObq1W5pu+eSXclZ958fk8Vu/VfXjySZnV/FeEuDvKDpvrvF+aPZ/8P8a6kMsvmi7c3yPFcD49XnONJxlWhJWlCo1KTajecoyyqy0bUZXttfme07A4FRnWlC+Rz0TumllV0/Bu3kcvLLnPNOmLLe5etx2HvGx5LG8Che78eVuZ7mo7vY53FKWWLk/Dz1OH1Oun748P/wAhS2jByfPLG/2DLCQj81Oce/LKK9VobJ42s3bDxglp8clmv3qKaOBie2OKoVpUpujLK7SbjKGqjdq8Xo+W250z4vJuekvk8ebyu/hMBSmvhk/U14bBSpSzU56f0vZnI4dx6hilfK6Nb1TduUtFPwaTOzg6stpK7XNbPw5o4bms3lb9WdldSE1JdH0OP2kpXpy7lc6cIN8jLxqPwO/T7oxn1pm/T5DiFaT8WZpGzGbvxMU48/foe7h5uguWXKoxHubrMBLU0U9jOPTmZsWLHo+40wdtUZ27jU58mZrTt0ppq46ZzsHWtublLoRlZcgiY0SgSGSIFPuJwMC/u5ELm8foVOEaINYjQUpBmRoBUGwWg2AUkQTCiAxiGxGyJCCWAEJQpLBDYgFicg2IBVIwVU81joyRhxtJvVXuZ/asc523V0Uyqw5r6F0q7W6v76GWpVj0Ogkqt9EiioO6v9JSzWYlr0PB8BU/ijVhvF5l6nrcPV/mp5KtGLW9k3FX6r+l+Bo7M0VGhCNuS/ud6lhorZI8ry+W3Ven4/FzMcTAYGnQTnCjGGlr3nKW60Tk9NUtj1vZ/Cfx0td3dv8A+m7v7/Q4eKnmr0qS2Tc5eEdvqeqWiS6be/exyurft0+PJ6FS1Excc8XFq+qfR6ap6gZbSiTvrhZz24S+CWqaTd9k19NvI8p2i7J08RVdWFZU3K2ZOEpJtJK6tz/R9IrYZSMv/Tkaz5d5+q53Hj1e2PFcK7MQpQyJOo3K7lKOVXtb4YvpyPZYPhkIpJR1SXP30NlHBJPbzNkqaXovyYt1q9q25k5linQS8e88N27x1kqcd3q/BHvcROyZ8o7TVr5p7yqSeXuhHZ+ln5o3453UY16za8jWnr3/AGMk1d9TRNFDfQ9bPp8FSwI7gk7EgbYFk05kZCqLbQ8Z38RAJk4L6dTWz3Ojhq/JnOjZjQk0/wAmLFdpDxKKVS6LYkQ8RkxYjJFBJlYSWCFBYDZEwp2gNEYGAA2GRMpAriSw6QZIgrsFojQEOgithbBcADRIkEAxYs0MiNFCNFFSXLdmipsZrqKbe5mrFWJglF3/AEjjyV9i/FYhzdlsCFPmzc9CivBJGZu7NFV3fvoZmdMs19R4BWvCJ6WjseB7N4ltJdx7SriHGjUl0g2vGx4nkzzdj2sXuZV3AqOetUq8l8EfJ6v1+x6F6dxi4HGMacVF8kuRqq1OV09DNX98OqyLae7a5rr+DHJIqw2I1suth/q3HZ6dZBv9xKUvyWMvHFJVPuSUrlUn78xWzK/EuLeh8s4thms6lvGCiv8Adb0R9PqbHkO02D0c1tbX9++46ePXNM+Sfx4+bKhfwX3MlWNjq1ZqKdt7v376HMqo9TF687U4xyHgFxImdWEkAZCoAp9diMIjAuol0JGamXwd/EmiNFKbjtsdKjNM5EGasJUs7dTCumMiuBZEqCiBjAsyhGciQGRMKtUe4bIImXw2JRWoByv3/gsRCCtxA0XZBXECmSCojqAVFgUOIqiXzQmUBUiWHjEkkQCwEhmBlFddWicfEScmdLHy+GxijSbaXX8BYywo9PNiV52VkdCvaMVbZbd/ezmOGZ3YiqZqyv5IokaMRv4GeR1yzXouzlezR7jFPNh5xezg1pvqj5twerZ+Z7uGMSorM1bn4czzfyc8316X42+444vCe2U6UIwnGUsqsmmvydihiMVXalGcaUXqszzS8+XkeYp4SNSslFWjfzPomL4baFFR+a9tO9a+lkTzfGX+M91rxXd72+orweFxsWlKdOons05R9Vqelo4XLTUbpyWrf/s+h52piK1B6puN/LXb33G3B9oYT+b4XfyPltv9O/b6dzD1DTKZz6dVXTWv1NSndklSxZmA5C3FlIdOFq7HD498kr7W+x2astDzHbLEZaMl109dPyXPusb+nzfFVLyb9DJLX8vn4GrFpWTXPVeHIw1Jeh6+Pp5m/tXNi2GYp2cwDJh2FkENYRsdCsKaKLExYhewosgy2U9TPGWgznqkZ4vXoKOy8CxFGF+VF8SMn5ChSJlIK7AJFhS1CimNnYIojIG/k6EVRigsUXfykzlKQ+UgugxkIhm7ACSK5DTqFEqgFiFchMxGAzkC4pEQZMbK78gYfZ97t5cyYzfyBe0X4M1wZsS80u7ZFVe0dF0LaO++yuZ276839iNMzjrqZ5GuvpojJJanTLNXYGdpHpMFRniJRjqoLfxPKxlaSZ7Lstjcstzh+ROTsfR4L31WevXdGcoZXFp3Vle65O6PT8J7ROdOzm01o76S/aObxGWaupPa1jp1aFOeW8FdbvS/cr8jzvJr/nt7n4snx+5/jXS7TwXw1WpLrdX8xcRHDVU5Rmot66u1m/w9CyOGgo2VOPi7M04DgUJPNKEP9Mbeljj1vy4xzv04ODnWg/8AsVVUinZ2d2n0s/uj23CK0nFZ9zPjcBD54RUZLdqyuu+2/wDcuwU9EX5dfD9OmnoBlUJEdQCqvLc8p2yhmoya5K/o7npatQ4/GIZoNb3TXruXHrUrO76fM8dK+RLovfl+TnTjyOhxCGSrlfvT/Jz5z3feex4/p5m/tH1Io82VxdxpTOjmMxGByJYqCCwU9QIoaJJsA2XqRQgi2jHVNoeMbeLNtaklH6GbpeNmFqXWhpTOJhazi/PVHZpyTRhKtSGsSLLbBGCDLFYqgiyxVNclxGRgPcFxUh0BB4i2CQWJglMUFgFbK2iwVgBEZANAQKBYKRRRi6d0c5z+Fp9x2HE5+Jwu/wBCjDntF+g0Hp78Cib3QY1NGLGlfNtmeOrNFZaJdVcrUTUSqakTqcHr28Uzm1A4atlkmhrPyzwzr4669xSk52a3Lq2HcnzXWzaLuztSMktNz1lHAwa2R5O7c3j08+483w2Tg935npcLib7lj4VDkh44JLmcdXtdJ1a699BIwa2LciRVOoupn9ixzYHUM1SsZZ4o1xm6aq9ZI5GMxC1LKUZ1ZZYJyb+ni9ki3j2DhhKOapJTqy0UVt3vXkurOmcuWtvmfHLuo5e+45VV6eZ0sXUcm2+Zz6y5HqeP1JHw7++lWwvIaHQFzqwKYZC26BTYCvqFMLRFYAxLacebKUSTFg34dK6b9+RfXrKWi8Wctbbliq6WMXK9WQd7nSo1LNX8n+zBhaDbsvNmvGOyS77mbVdfCu+vQ0537Rh4dK/nFM6OUjL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7150" y="-922338"/>
            <a:ext cx="5895975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8438" name="Picture 6" descr="Workshop of Gerard van Honthorst 001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509120"/>
            <a:ext cx="1683615" cy="2139331"/>
          </a:xfrm>
          <a:prstGeom prst="rect">
            <a:avLst/>
          </a:prstGeom>
          <a:noFill/>
        </p:spPr>
      </p:pic>
      <p:sp>
        <p:nvSpPr>
          <p:cNvPr id="9" name="Rechthoek 8"/>
          <p:cNvSpPr/>
          <p:nvPr/>
        </p:nvSpPr>
        <p:spPr>
          <a:xfrm>
            <a:off x="4572000" y="5157192"/>
            <a:ext cx="23042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Stadhouder Willem II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Examenvraag </a:t>
            </a:r>
            <a:r>
              <a:rPr lang="nl-NL" sz="2700" i="1" dirty="0" smtClean="0"/>
              <a:t>(vaardigheid: bronbetrouwbaarheid) </a:t>
            </a:r>
            <a:endParaRPr lang="nl-NL" sz="2700" i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Uit reisverslagen van buitenlandse reizigers zoals John </a:t>
            </a:r>
            <a:r>
              <a:rPr lang="nl-NL" dirty="0" err="1"/>
              <a:t>Evelyn</a:t>
            </a:r>
            <a:r>
              <a:rPr lang="nl-NL" dirty="0"/>
              <a:t> is later </a:t>
            </a:r>
            <a:r>
              <a:rPr lang="nl-NL" dirty="0" smtClean="0"/>
              <a:t>door onderzoekers </a:t>
            </a:r>
            <a:r>
              <a:rPr lang="nl-NL" dirty="0"/>
              <a:t>de conclusie getrokken dat de Republiek een bijzondere </a:t>
            </a:r>
            <a:r>
              <a:rPr lang="nl-NL" dirty="0" smtClean="0"/>
              <a:t>plaats innam </a:t>
            </a:r>
            <a:r>
              <a:rPr lang="nl-NL" dirty="0"/>
              <a:t>in Europa.</a:t>
            </a:r>
          </a:p>
          <a:p>
            <a:r>
              <a:rPr lang="nl-NL" dirty="0"/>
              <a:t>2p </a:t>
            </a:r>
            <a:r>
              <a:rPr lang="nl-NL" dirty="0" smtClean="0"/>
              <a:t>Leg </a:t>
            </a:r>
            <a:r>
              <a:rPr lang="nl-NL" dirty="0"/>
              <a:t>uit waarom juist reisverslagen bruikbaar zijn als bronnen voor </a:t>
            </a:r>
            <a:r>
              <a:rPr lang="nl-NL" dirty="0" smtClean="0"/>
              <a:t>onderzoek naar </a:t>
            </a:r>
            <a:r>
              <a:rPr lang="nl-NL" dirty="0"/>
              <a:t>de bijzondere plaats van de Republiek.</a:t>
            </a:r>
          </a:p>
        </p:txBody>
      </p:sp>
    </p:spTree>
    <p:extLst>
      <p:ext uri="{BB962C8B-B14F-4D97-AF65-F5344CB8AC3E}">
        <p14:creationId xmlns:p14="http://schemas.microsoft.com/office/powerpoint/2010/main" val="4110245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b="1" dirty="0"/>
              <a:t>bron </a:t>
            </a:r>
          </a:p>
          <a:p>
            <a:r>
              <a:rPr lang="nl-NL" i="1" dirty="0"/>
              <a:t>Op 13 augustus 1641 bezoekt de Engelsman John </a:t>
            </a:r>
            <a:r>
              <a:rPr lang="nl-NL" i="1" dirty="0" err="1"/>
              <a:t>Evelyn</a:t>
            </a:r>
            <a:r>
              <a:rPr lang="nl-NL" i="1" dirty="0"/>
              <a:t> een jaarmarkt te</a:t>
            </a:r>
          </a:p>
          <a:p>
            <a:r>
              <a:rPr lang="nl-NL" i="1" dirty="0"/>
              <a:t>Rotterdam. In zijn dagboek schrijft hij hierover</a:t>
            </a:r>
          </a:p>
          <a:p>
            <a:r>
              <a:rPr lang="nl-NL" dirty="0"/>
              <a:t>We kwamen laat aan in Rotterdam, waar op dat moment juist de jaarlijkse markt</a:t>
            </a:r>
          </a:p>
          <a:p>
            <a:r>
              <a:rPr lang="nl-NL" dirty="0"/>
              <a:t>of beurs werd gehouden. Hier waren zoveel schilderijen te zien (vooral</a:t>
            </a:r>
          </a:p>
          <a:p>
            <a:r>
              <a:rPr lang="nl-NL" dirty="0"/>
              <a:t>landschappen en </a:t>
            </a:r>
            <a:r>
              <a:rPr lang="nl-NL" dirty="0" err="1"/>
              <a:t>bambochades</a:t>
            </a:r>
            <a:r>
              <a:rPr lang="nl-NL" dirty="0"/>
              <a:t>, zoals die boertige voorstellingen worden</a:t>
            </a:r>
          </a:p>
          <a:p>
            <a:r>
              <a:rPr lang="nl-NL" dirty="0"/>
              <a:t>genoemd) dat ik er versteld van stond. Ik heb er enkele gekocht en naar</a:t>
            </a:r>
          </a:p>
          <a:p>
            <a:r>
              <a:rPr lang="nl-NL" dirty="0"/>
              <a:t>Engeland gezonden. De reden voor deze enorme hoeveelheid en de lage prijzen</a:t>
            </a:r>
          </a:p>
          <a:p>
            <a:r>
              <a:rPr lang="nl-NL" dirty="0"/>
              <a:t>die ervoor worden gevraagd, ligt in het gebrek aan land om geld in te kunnen</a:t>
            </a:r>
          </a:p>
          <a:p>
            <a:r>
              <a:rPr lang="nl-NL" dirty="0"/>
              <a:t>beleggen. Het komt vaak voor dat een gewone boer twee- tot drieduizend pond</a:t>
            </a:r>
          </a:p>
          <a:p>
            <a:r>
              <a:rPr lang="nl-NL" dirty="0"/>
              <a:t>neertelt voor deze waar, waarmee de muren van hun huizen dan ook volhangen</a:t>
            </a:r>
          </a:p>
          <a:p>
            <a:r>
              <a:rPr lang="nl-NL" dirty="0"/>
              <a:t>en die ze op hun kermissen vervolgens weer met aanzienlijke winst verkopen.</a:t>
            </a:r>
          </a:p>
          <a:p>
            <a:r>
              <a:rPr lang="nl-NL" dirty="0"/>
              <a:t>Sommige van de doeken zijn lang niet slecht en gaan doorgaans van de hand</a:t>
            </a:r>
          </a:p>
          <a:p>
            <a:r>
              <a:rPr lang="nl-NL" dirty="0"/>
              <a:t>op deze kermissen, vanwaar zo vele Hollandse schilderijen door heel Europa</a:t>
            </a:r>
          </a:p>
          <a:p>
            <a:r>
              <a:rPr lang="nl-NL" dirty="0"/>
              <a:t>worden verspreid.</a:t>
            </a:r>
          </a:p>
        </p:txBody>
      </p:sp>
    </p:spTree>
    <p:extLst>
      <p:ext uri="{BB962C8B-B14F-4D97-AF65-F5344CB8AC3E}">
        <p14:creationId xmlns:p14="http://schemas.microsoft.com/office/powerpoint/2010/main" val="391376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maximumscore 2</a:t>
            </a:r>
          </a:p>
          <a:p>
            <a:r>
              <a:rPr lang="nl-NL" dirty="0"/>
              <a:t>Voorbeeld van een juist antwoord is:</a:t>
            </a:r>
          </a:p>
          <a:p>
            <a:r>
              <a:rPr lang="nl-NL" dirty="0"/>
              <a:t>Reisverslagen zijn bruikbare bronnen voor onderzoek naar de bijzondere</a:t>
            </a:r>
          </a:p>
          <a:p>
            <a:r>
              <a:rPr lang="nl-NL" dirty="0"/>
              <a:t>plaats van de Republiek, omdat aan bezoekers uit het buitenland de</a:t>
            </a:r>
          </a:p>
          <a:p>
            <a:r>
              <a:rPr lang="nl-NL" dirty="0"/>
              <a:t>verschillen met hun eigen land en andere landen opvallen (Voor inwoners</a:t>
            </a:r>
          </a:p>
          <a:p>
            <a:r>
              <a:rPr lang="nl-NL" dirty="0"/>
              <a:t>van de Republiek was de gang van zaken normaal.).</a:t>
            </a:r>
          </a:p>
        </p:txBody>
      </p:sp>
    </p:spTree>
    <p:extLst>
      <p:ext uri="{BB962C8B-B14F-4D97-AF65-F5344CB8AC3E}">
        <p14:creationId xmlns:p14="http://schemas.microsoft.com/office/powerpoint/2010/main" val="499090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765</Words>
  <Application>Microsoft Office PowerPoint</Application>
  <PresentationFormat>Diavoorstelling (4:3)</PresentationFormat>
  <Paragraphs>116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Paragraaf 4.2  Een bijzondere bestuursvorm</vt:lpstr>
      <vt:lpstr>Kenmerkend aspect = </vt:lpstr>
      <vt:lpstr>De bijzondere bestuursvorm van de Republiek der 7 Verenigde Nederlanden</vt:lpstr>
      <vt:lpstr>PowerPoint-presentatie</vt:lpstr>
      <vt:lpstr>De raadpensionaris</vt:lpstr>
      <vt:lpstr>De stadhouder</vt:lpstr>
      <vt:lpstr>Examenvraag (vaardigheid: bronbetrouwbaarheid) </vt:lpstr>
      <vt:lpstr>bron</vt:lpstr>
      <vt:lpstr>Antwoord examenvraag</vt:lpstr>
      <vt:lpstr>Samenvattend: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6.2 De Gouden Eeuw van Nederland</dc:title>
  <dc:creator>Kristel Biemans</dc:creator>
  <cp:lastModifiedBy>Biemans, KJA (Kristel)</cp:lastModifiedBy>
  <cp:revision>67</cp:revision>
  <dcterms:created xsi:type="dcterms:W3CDTF">2013-06-04T06:45:20Z</dcterms:created>
  <dcterms:modified xsi:type="dcterms:W3CDTF">2017-11-22T20:09:02Z</dcterms:modified>
</cp:coreProperties>
</file>